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3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9" r:id="rId19"/>
    <p:sldId id="280" r:id="rId20"/>
    <p:sldId id="273" r:id="rId21"/>
    <p:sldId id="274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5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BFF379-9B44-4010-B484-C06F6CFADAF5}" type="datetimeFigureOut">
              <a:rPr lang="en-US" smtClean="0"/>
              <a:t>10/18/2013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6561EA-1637-411E-8D89-3C5EA8590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738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561EA-1637-411E-8D89-3C5EA859023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278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207C8-641D-4867-95B8-315A5C35A8D5}" type="datetimeFigureOut">
              <a:rPr lang="en-US" smtClean="0"/>
              <a:t>10/18/2013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ECA3-9D7E-464F-9DD1-5C99764A2EB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207C8-641D-4867-95B8-315A5C35A8D5}" type="datetimeFigureOut">
              <a:rPr lang="en-US" smtClean="0"/>
              <a:t>10/18/2013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ECA3-9D7E-464F-9DD1-5C99764A2E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207C8-641D-4867-95B8-315A5C35A8D5}" type="datetimeFigureOut">
              <a:rPr lang="en-US" smtClean="0"/>
              <a:t>10/18/2013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ECA3-9D7E-464F-9DD1-5C99764A2E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207C8-641D-4867-95B8-315A5C35A8D5}" type="datetimeFigureOut">
              <a:rPr lang="en-US" smtClean="0"/>
              <a:t>10/18/2013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ECA3-9D7E-464F-9DD1-5C99764A2E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207C8-641D-4867-95B8-315A5C35A8D5}" type="datetimeFigureOut">
              <a:rPr lang="en-US" smtClean="0"/>
              <a:t>10/18/2013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839ECA3-9D7E-464F-9DD1-5C99764A2EB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207C8-641D-4867-95B8-315A5C35A8D5}" type="datetimeFigureOut">
              <a:rPr lang="en-US" smtClean="0"/>
              <a:t>10/18/2013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ECA3-9D7E-464F-9DD1-5C99764A2E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207C8-641D-4867-95B8-315A5C35A8D5}" type="datetimeFigureOut">
              <a:rPr lang="en-US" smtClean="0"/>
              <a:t>10/18/2013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ECA3-9D7E-464F-9DD1-5C99764A2E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207C8-641D-4867-95B8-315A5C35A8D5}" type="datetimeFigureOut">
              <a:rPr lang="en-US" smtClean="0"/>
              <a:t>10/18/2013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ECA3-9D7E-464F-9DD1-5C99764A2E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207C8-641D-4867-95B8-315A5C35A8D5}" type="datetimeFigureOut">
              <a:rPr lang="en-US" smtClean="0"/>
              <a:t>10/18/2013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ECA3-9D7E-464F-9DD1-5C99764A2E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207C8-641D-4867-95B8-315A5C35A8D5}" type="datetimeFigureOut">
              <a:rPr lang="en-US" smtClean="0"/>
              <a:t>10/18/2013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ECA3-9D7E-464F-9DD1-5C99764A2E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207C8-641D-4867-95B8-315A5C35A8D5}" type="datetimeFigureOut">
              <a:rPr lang="en-US" smtClean="0"/>
              <a:t>10/18/2013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ECA3-9D7E-464F-9DD1-5C99764A2E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9C207C8-641D-4867-95B8-315A5C35A8D5}" type="datetimeFigureOut">
              <a:rPr lang="en-US" smtClean="0"/>
              <a:t>10/18/2013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839ECA3-9D7E-464F-9DD1-5C99764A2EB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1"/>
                </a:solidFill>
                <a:effectLst/>
              </a:rPr>
              <a:t>BG Distribution</a:t>
            </a:r>
            <a:br>
              <a:rPr lang="en-CA" dirty="0" smtClean="0">
                <a:solidFill>
                  <a:schemeClr val="tx1"/>
                </a:solidFill>
                <a:effectLst/>
              </a:rPr>
            </a:br>
            <a:r>
              <a:rPr lang="en-CA" dirty="0" smtClean="0">
                <a:solidFill>
                  <a:schemeClr val="tx1"/>
                </a:solidFill>
                <a:effectLst/>
              </a:rPr>
              <a:t>Training Centre</a:t>
            </a:r>
            <a:endParaRPr lang="en-US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Electrified Hardware 1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657" y="0"/>
            <a:ext cx="2090343" cy="1882255"/>
          </a:xfrm>
          <a:prstGeom prst="rect">
            <a:avLst/>
          </a:prstGeom>
        </p:spPr>
      </p:pic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1471613" y="12417425"/>
            <a:ext cx="7096125" cy="101123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01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en-US" sz="3200" dirty="0">
              <a:solidFill>
                <a:schemeClr val="tx1"/>
              </a:solidFill>
              <a:effectLst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95500" y="6390968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600" dirty="0" smtClean="0">
                <a:latin typeface="Arial" pitchFamily="34" charset="0"/>
                <a:cs typeface="Arial" pitchFamily="34" charset="0"/>
              </a:rPr>
              <a:t>www.bgdistribution.ca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1773238"/>
            <a:ext cx="4714875" cy="412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-23447"/>
            <a:ext cx="1295400" cy="116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67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3200" dirty="0" smtClean="0">
                <a:solidFill>
                  <a:schemeClr val="tx1"/>
                </a:solidFill>
                <a:effectLst/>
              </a:rPr>
              <a:t>Relay Parts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95500" y="6390968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600" dirty="0" smtClean="0">
                <a:latin typeface="Arial" pitchFamily="34" charset="0"/>
                <a:cs typeface="Arial" pitchFamily="34" charset="0"/>
              </a:rPr>
              <a:t>www.bgdistribution.ca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47156" y="1818140"/>
            <a:ext cx="3849688" cy="4277860"/>
          </a:xfrm>
        </p:spPr>
      </p:pic>
      <p:sp>
        <p:nvSpPr>
          <p:cNvPr id="9" name="TextBox 19"/>
          <p:cNvSpPr txBox="1">
            <a:spLocks noChangeArrowheads="1"/>
          </p:cNvSpPr>
          <p:nvPr/>
        </p:nvSpPr>
        <p:spPr bwMode="auto">
          <a:xfrm>
            <a:off x="1857374" y="1270865"/>
            <a:ext cx="10001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CA" sz="1800" dirty="0">
                <a:latin typeface="Calibri" charset="0"/>
              </a:rPr>
              <a:t>Contacts</a:t>
            </a:r>
          </a:p>
        </p:txBody>
      </p:sp>
      <p:cxnSp>
        <p:nvCxnSpPr>
          <p:cNvPr id="10" name="Straight Arrow Connector 9"/>
          <p:cNvCxnSpPr>
            <a:stCxn id="9" idx="3"/>
          </p:cNvCxnSpPr>
          <p:nvPr/>
        </p:nvCxnSpPr>
        <p:spPr>
          <a:xfrm>
            <a:off x="2857499" y="1455809"/>
            <a:ext cx="528638" cy="388143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6411912" y="1517513"/>
            <a:ext cx="12731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CA" sz="1800" dirty="0">
                <a:latin typeface="Calibri" charset="0"/>
              </a:rPr>
              <a:t>Negative (-)</a:t>
            </a:r>
          </a:p>
          <a:p>
            <a:pPr eaLnBrk="1" hangingPunct="1"/>
            <a:endParaRPr lang="en-CA" sz="1800" dirty="0">
              <a:latin typeface="Calibri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10800000" flipV="1">
            <a:off x="6048788" y="1718865"/>
            <a:ext cx="358775" cy="288925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6"/>
          <p:cNvSpPr txBox="1">
            <a:spLocks noChangeArrowheads="1"/>
          </p:cNvSpPr>
          <p:nvPr/>
        </p:nvSpPr>
        <p:spPr bwMode="auto">
          <a:xfrm>
            <a:off x="1752600" y="6083410"/>
            <a:ext cx="9985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CA" sz="1800" dirty="0">
                <a:latin typeface="Calibri" charset="0"/>
              </a:rPr>
              <a:t>Contacts</a:t>
            </a:r>
          </a:p>
          <a:p>
            <a:pPr eaLnBrk="1" hangingPunct="1"/>
            <a:endParaRPr lang="en-CA" sz="1800" dirty="0">
              <a:latin typeface="Calibri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2760662" y="5791200"/>
            <a:ext cx="625475" cy="436673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9"/>
          <p:cNvSpPr txBox="1">
            <a:spLocks noChangeArrowheads="1"/>
          </p:cNvSpPr>
          <p:nvPr/>
        </p:nvSpPr>
        <p:spPr bwMode="auto">
          <a:xfrm>
            <a:off x="5829300" y="6227873"/>
            <a:ext cx="1219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CA" sz="1800" dirty="0">
                <a:latin typeface="Calibri" charset="0"/>
              </a:rPr>
              <a:t>Positive (+)</a:t>
            </a:r>
          </a:p>
        </p:txBody>
      </p:sp>
      <p:cxnSp>
        <p:nvCxnSpPr>
          <p:cNvPr id="16" name="Straight Arrow Connector 15"/>
          <p:cNvCxnSpPr>
            <a:stCxn id="15" idx="1"/>
          </p:cNvCxnSpPr>
          <p:nvPr/>
        </p:nvCxnSpPr>
        <p:spPr>
          <a:xfrm rot="10800000">
            <a:off x="5397500" y="6011973"/>
            <a:ext cx="431800" cy="401637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-23447"/>
            <a:ext cx="1295400" cy="116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61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3200" dirty="0" smtClean="0">
                <a:solidFill>
                  <a:schemeClr val="tx1"/>
                </a:solidFill>
                <a:effectLst/>
              </a:rPr>
              <a:t>Electric Wiring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95500" y="6390968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600" dirty="0" smtClean="0">
                <a:latin typeface="Arial" pitchFamily="34" charset="0"/>
                <a:cs typeface="Arial" pitchFamily="34" charset="0"/>
              </a:rPr>
              <a:t>www.bgdistribution.ca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Size</a:t>
            </a:r>
          </a:p>
          <a:p>
            <a:pPr lvl="1"/>
            <a:r>
              <a:rPr lang="en-CA" dirty="0" smtClean="0"/>
              <a:t>Gauge</a:t>
            </a:r>
          </a:p>
          <a:p>
            <a:pPr lvl="2"/>
            <a:r>
              <a:rPr lang="en-CA" dirty="0" smtClean="0"/>
              <a:t>AWG – American Wire Gauge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3300" y="3124200"/>
            <a:ext cx="2057400" cy="26289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-23447"/>
            <a:ext cx="1295400" cy="116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80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en-US" sz="3200" dirty="0">
              <a:solidFill>
                <a:schemeClr val="tx1"/>
              </a:solidFill>
              <a:effectLst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95500" y="6390968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600" dirty="0" smtClean="0">
                <a:latin typeface="Arial" pitchFamily="34" charset="0"/>
                <a:cs typeface="Arial" pitchFamily="34" charset="0"/>
              </a:rPr>
              <a:t>www.bgdistribution.ca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568" y="6729522"/>
            <a:ext cx="4535487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Wire Gauge</a:t>
            </a:r>
          </a:p>
          <a:p>
            <a:pPr lvl="1"/>
            <a:r>
              <a:rPr lang="en-CA" dirty="0"/>
              <a:t>T</a:t>
            </a:r>
            <a:r>
              <a:rPr lang="en-CA" dirty="0" smtClean="0"/>
              <a:t>he larger the number the smaller the wire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7733" y="2667000"/>
            <a:ext cx="4768534" cy="362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-23447"/>
            <a:ext cx="1295400" cy="116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31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3200" dirty="0" smtClean="0">
                <a:solidFill>
                  <a:schemeClr val="tx1"/>
                </a:solidFill>
                <a:effectLst/>
              </a:rPr>
              <a:t>Switch Terminology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Diodes</a:t>
            </a:r>
          </a:p>
          <a:p>
            <a:pPr lvl="1"/>
            <a:r>
              <a:rPr lang="en-CA" dirty="0" smtClean="0"/>
              <a:t>Used for Spike Suppression</a:t>
            </a:r>
          </a:p>
          <a:p>
            <a:pPr lvl="1"/>
            <a:r>
              <a:rPr lang="en-CA" dirty="0" smtClean="0"/>
              <a:t>Electricity can only flow in one direction</a:t>
            </a:r>
          </a:p>
          <a:p>
            <a:pPr lvl="1"/>
            <a:r>
              <a:rPr lang="en-CA" dirty="0" smtClean="0"/>
              <a:t>4 Diodes make a rectifier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95500" y="6390968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600" dirty="0" smtClean="0">
                <a:latin typeface="Arial" pitchFamily="34" charset="0"/>
                <a:cs typeface="Arial" pitchFamily="34" charset="0"/>
              </a:rPr>
              <a:t>www.bgdistribution.ca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4" descr="diod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505200"/>
            <a:ext cx="2286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-23447"/>
            <a:ext cx="1295400" cy="116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28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en-US" sz="3200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Rectifiers</a:t>
            </a:r>
          </a:p>
          <a:p>
            <a:pPr lvl="1"/>
            <a:r>
              <a:rPr lang="en-CA" dirty="0" smtClean="0"/>
              <a:t>Converts alternating current to direct current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95500" y="6390968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600" dirty="0" smtClean="0">
                <a:latin typeface="Arial" pitchFamily="34" charset="0"/>
                <a:cs typeface="Arial" pitchFamily="34" charset="0"/>
              </a:rPr>
              <a:t>www.bgdistribution.ca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0" y="3048000"/>
            <a:ext cx="4191000" cy="253041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-23447"/>
            <a:ext cx="1295400" cy="116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83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3200" dirty="0" smtClean="0">
                <a:solidFill>
                  <a:schemeClr val="tx1"/>
                </a:solidFill>
                <a:effectLst/>
              </a:rPr>
              <a:t>Volt Ohm Meter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Using Volt-Ohm Meters</a:t>
            </a:r>
          </a:p>
          <a:p>
            <a:pPr lvl="1"/>
            <a:r>
              <a:rPr lang="en-CA" dirty="0" smtClean="0"/>
              <a:t>V.O.M is the most important tool when it comes to troubleshooting</a:t>
            </a:r>
          </a:p>
          <a:p>
            <a:pPr lvl="1"/>
            <a:r>
              <a:rPr lang="en-CA" dirty="0" smtClean="0"/>
              <a:t>V.O.M can test for</a:t>
            </a:r>
          </a:p>
          <a:p>
            <a:pPr lvl="2"/>
            <a:r>
              <a:rPr lang="en-CA" dirty="0" smtClean="0"/>
              <a:t>Voltage- AC/DC</a:t>
            </a:r>
          </a:p>
          <a:p>
            <a:pPr lvl="2"/>
            <a:r>
              <a:rPr lang="en-CA" dirty="0" smtClean="0"/>
              <a:t>Shorts/Closed Circuits</a:t>
            </a:r>
          </a:p>
          <a:p>
            <a:pPr lvl="2"/>
            <a:r>
              <a:rPr lang="en-CA" dirty="0" smtClean="0"/>
              <a:t>Open Circuits</a:t>
            </a:r>
          </a:p>
          <a:p>
            <a:pPr lvl="2"/>
            <a:r>
              <a:rPr lang="en-CA" dirty="0" smtClean="0"/>
              <a:t>Ohms</a:t>
            </a:r>
          </a:p>
          <a:p>
            <a:pPr lvl="2"/>
            <a:r>
              <a:rPr lang="en-CA" dirty="0" smtClean="0"/>
              <a:t>Grounds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95500" y="6390968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600" dirty="0" smtClean="0">
                <a:latin typeface="Arial" pitchFamily="34" charset="0"/>
                <a:cs typeface="Arial" pitchFamily="34" charset="0"/>
              </a:rPr>
              <a:t>www.bgdistribution.ca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8"/>
          <a:stretch/>
        </p:blipFill>
        <p:spPr>
          <a:xfrm>
            <a:off x="4641574" y="2819400"/>
            <a:ext cx="4426226" cy="27517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-23447"/>
            <a:ext cx="1295400" cy="116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79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3200" dirty="0">
                <a:solidFill>
                  <a:schemeClr val="tx1"/>
                </a:solidFill>
                <a:effectLst/>
              </a:rPr>
              <a:t>Volt Ohm Meter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VOM Testing for voltage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95500" y="6390968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600" dirty="0" smtClean="0">
                <a:latin typeface="Arial" pitchFamily="34" charset="0"/>
                <a:cs typeface="Arial" pitchFamily="34" charset="0"/>
              </a:rPr>
              <a:t>www.bgdistribution.ca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15" t="25594" r="20586" b="6565"/>
          <a:stretch/>
        </p:blipFill>
        <p:spPr bwMode="auto">
          <a:xfrm>
            <a:off x="2419350" y="2590799"/>
            <a:ext cx="4305300" cy="3286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-23447"/>
            <a:ext cx="1295400" cy="116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36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3200" dirty="0">
                <a:solidFill>
                  <a:schemeClr val="tx1"/>
                </a:solidFill>
                <a:effectLst/>
              </a:rPr>
              <a:t>Volt Ohm Meter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VOM Testing for continuity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95500" y="6390968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600" dirty="0" smtClean="0">
                <a:latin typeface="Arial" pitchFamily="34" charset="0"/>
                <a:cs typeface="Arial" pitchFamily="34" charset="0"/>
              </a:rPr>
              <a:t>www.bgdistribution.ca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26" t="26076" r="14989" b="3598"/>
          <a:stretch/>
        </p:blipFill>
        <p:spPr bwMode="auto">
          <a:xfrm>
            <a:off x="2419350" y="2514600"/>
            <a:ext cx="4305300" cy="3149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-23447"/>
            <a:ext cx="1295400" cy="116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59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3200" dirty="0">
                <a:solidFill>
                  <a:schemeClr val="tx1"/>
                </a:solidFill>
                <a:effectLst/>
              </a:rPr>
              <a:t>Volt Ohm Meter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VOM Testing for current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95500" y="6390968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600" dirty="0" smtClean="0">
                <a:latin typeface="Arial" pitchFamily="34" charset="0"/>
                <a:cs typeface="Arial" pitchFamily="34" charset="0"/>
              </a:rPr>
              <a:t>www.bgdistribution.ca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59" t="9656" r="3063" b="4240"/>
          <a:stretch/>
        </p:blipFill>
        <p:spPr>
          <a:xfrm>
            <a:off x="2112061" y="2335696"/>
            <a:ext cx="4919879" cy="345550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-23447"/>
            <a:ext cx="1295400" cy="116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57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3200" dirty="0" smtClean="0">
                <a:solidFill>
                  <a:schemeClr val="tx1"/>
                </a:solidFill>
                <a:effectLst/>
              </a:rPr>
              <a:t>Electrified Hardware System Components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Required Components</a:t>
            </a:r>
          </a:p>
          <a:p>
            <a:pPr lvl="1"/>
            <a:r>
              <a:rPr lang="en-CA" dirty="0" smtClean="0"/>
              <a:t>Load</a:t>
            </a:r>
          </a:p>
          <a:p>
            <a:pPr lvl="1"/>
            <a:r>
              <a:rPr lang="en-CA" dirty="0" smtClean="0"/>
              <a:t>Power</a:t>
            </a:r>
          </a:p>
          <a:p>
            <a:pPr lvl="1"/>
            <a:r>
              <a:rPr lang="en-CA" dirty="0" smtClean="0"/>
              <a:t>Switch</a:t>
            </a:r>
          </a:p>
          <a:p>
            <a:pPr lvl="1"/>
            <a:r>
              <a:rPr lang="en-CA" dirty="0" smtClean="0"/>
              <a:t>Conductor</a:t>
            </a:r>
          </a:p>
          <a:p>
            <a:pPr marL="585216" lvl="1" indent="0">
              <a:buNone/>
            </a:pPr>
            <a:endParaRPr lang="en-US" dirty="0"/>
          </a:p>
          <a:p>
            <a:r>
              <a:rPr lang="en-CA" dirty="0" smtClean="0"/>
              <a:t>Optional Components</a:t>
            </a:r>
          </a:p>
          <a:p>
            <a:pPr lvl="1"/>
            <a:r>
              <a:rPr lang="en-CA" dirty="0" smtClean="0"/>
              <a:t>Monitor</a:t>
            </a:r>
            <a:endParaRPr lang="en-CA" dirty="0"/>
          </a:p>
        </p:txBody>
      </p:sp>
      <p:sp>
        <p:nvSpPr>
          <p:cNvPr id="7" name="TextBox 6"/>
          <p:cNvSpPr txBox="1"/>
          <p:nvPr/>
        </p:nvSpPr>
        <p:spPr>
          <a:xfrm>
            <a:off x="2095500" y="6390968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600" dirty="0" smtClean="0">
                <a:latin typeface="Arial" pitchFamily="34" charset="0"/>
                <a:cs typeface="Arial" pitchFamily="34" charset="0"/>
              </a:rPr>
              <a:t>www.bgdistribution.ca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-23447"/>
            <a:ext cx="1295400" cy="116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31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3200" dirty="0" smtClean="0">
                <a:solidFill>
                  <a:schemeClr val="tx1"/>
                </a:solidFill>
                <a:effectLst/>
              </a:rPr>
              <a:t>Training Courses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>
                <a:latin typeface="Tahoma" charset="0"/>
                <a:cs typeface="Tahoma" charset="0"/>
              </a:rPr>
              <a:t>We offer the following training </a:t>
            </a:r>
            <a:r>
              <a:rPr lang="en-CA" dirty="0" smtClean="0">
                <a:latin typeface="Tahoma" charset="0"/>
                <a:cs typeface="Tahoma" charset="0"/>
              </a:rPr>
              <a:t>courses:</a:t>
            </a:r>
          </a:p>
          <a:p>
            <a:pPr lvl="1"/>
            <a:r>
              <a:rPr lang="en-CA" dirty="0" smtClean="0">
                <a:latin typeface="Tahoma" charset="0"/>
                <a:cs typeface="Tahoma" charset="0"/>
              </a:rPr>
              <a:t>Mechanical </a:t>
            </a:r>
            <a:r>
              <a:rPr lang="en-CA" dirty="0">
                <a:latin typeface="Tahoma" charset="0"/>
                <a:cs typeface="Tahoma" charset="0"/>
              </a:rPr>
              <a:t>Hardware </a:t>
            </a:r>
            <a:r>
              <a:rPr lang="en-CA" dirty="0" smtClean="0">
                <a:latin typeface="Tahoma" charset="0"/>
                <a:cs typeface="Tahoma" charset="0"/>
              </a:rPr>
              <a:t>1</a:t>
            </a:r>
          </a:p>
          <a:p>
            <a:pPr lvl="1"/>
            <a:r>
              <a:rPr lang="en-CA" dirty="0" smtClean="0">
                <a:latin typeface="Tahoma" charset="0"/>
                <a:cs typeface="Tahoma" charset="0"/>
              </a:rPr>
              <a:t>Basic </a:t>
            </a:r>
            <a:r>
              <a:rPr lang="en-CA" dirty="0">
                <a:latin typeface="Tahoma" charset="0"/>
                <a:cs typeface="Tahoma" charset="0"/>
              </a:rPr>
              <a:t>Electrical Hardware </a:t>
            </a:r>
            <a:r>
              <a:rPr lang="en-CA" dirty="0" smtClean="0">
                <a:latin typeface="Tahoma" charset="0"/>
                <a:cs typeface="Tahoma" charset="0"/>
              </a:rPr>
              <a:t>1</a:t>
            </a:r>
          </a:p>
          <a:p>
            <a:pPr lvl="1"/>
            <a:r>
              <a:rPr lang="en-CA" dirty="0" smtClean="0">
                <a:latin typeface="Tahoma" charset="0"/>
                <a:cs typeface="Tahoma" charset="0"/>
              </a:rPr>
              <a:t>Mechanical </a:t>
            </a:r>
            <a:r>
              <a:rPr lang="en-CA" dirty="0">
                <a:latin typeface="Tahoma" charset="0"/>
                <a:cs typeface="Tahoma" charset="0"/>
              </a:rPr>
              <a:t>Hardware </a:t>
            </a:r>
            <a:r>
              <a:rPr lang="en-CA" dirty="0" smtClean="0">
                <a:latin typeface="Tahoma" charset="0"/>
                <a:cs typeface="Tahoma" charset="0"/>
              </a:rPr>
              <a:t>2</a:t>
            </a:r>
          </a:p>
          <a:p>
            <a:pPr lvl="1"/>
            <a:r>
              <a:rPr lang="en-CA" dirty="0" smtClean="0">
                <a:latin typeface="Tahoma" charset="0"/>
                <a:cs typeface="Tahoma" charset="0"/>
              </a:rPr>
              <a:t>Electrical </a:t>
            </a:r>
            <a:r>
              <a:rPr lang="en-CA" dirty="0">
                <a:latin typeface="Tahoma" charset="0"/>
                <a:cs typeface="Tahoma" charset="0"/>
              </a:rPr>
              <a:t>Hardware/Access Control 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95500" y="6390968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600" dirty="0" smtClean="0">
                <a:latin typeface="Arial" pitchFamily="34" charset="0"/>
                <a:cs typeface="Arial" pitchFamily="34" charset="0"/>
              </a:rPr>
              <a:t>www.bgdistribution.ca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-23447"/>
            <a:ext cx="1295400" cy="116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86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3200" dirty="0" smtClean="0">
                <a:solidFill>
                  <a:schemeClr val="tx1"/>
                </a:solidFill>
                <a:effectLst/>
              </a:rPr>
              <a:t>QUESTIONS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95500" y="651282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600" dirty="0" smtClean="0">
                <a:latin typeface="Arial" pitchFamily="34" charset="0"/>
                <a:cs typeface="Arial" pitchFamily="34" charset="0"/>
              </a:rPr>
              <a:t>www.bgdistribution.ca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43272"/>
              </p:ext>
            </p:extLst>
          </p:nvPr>
        </p:nvGraphicFramePr>
        <p:xfrm>
          <a:off x="13252" y="5550408"/>
          <a:ext cx="9144000" cy="1155192"/>
        </p:xfrm>
        <a:graphic>
          <a:graphicData uri="http://schemas.openxmlformats.org/drawingml/2006/table">
            <a:tbl>
              <a:tblPr/>
              <a:tblGrid>
                <a:gridCol w="2286000"/>
                <a:gridCol w="2308568"/>
                <a:gridCol w="2263432"/>
                <a:gridCol w="2286000"/>
              </a:tblGrid>
              <a:tr h="101130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b="1" kern="14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Ottawa (ON)</a:t>
                      </a:r>
                      <a:endParaRPr lang="en-CA" sz="1200" kern="1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kern="14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21-5370 </a:t>
                      </a:r>
                      <a:r>
                        <a:rPr lang="en-CA" sz="1100" kern="1400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Canotek</a:t>
                      </a:r>
                      <a:r>
                        <a:rPr lang="en-CA" sz="1100" kern="14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Rd</a:t>
                      </a:r>
                      <a:endParaRPr lang="en-CA" sz="1200" kern="1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kern="14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K1J 9E8</a:t>
                      </a:r>
                      <a:br>
                        <a:rPr lang="en-CA" sz="1100" kern="14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CA" sz="1100" kern="14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T: [613]748-7377 | 1 [888]607-0585</a:t>
                      </a:r>
                      <a:endParaRPr lang="en-CA" sz="1200" kern="1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kern="14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F: [613]748-0015</a:t>
                      </a:r>
                      <a:endParaRPr lang="en-CA" sz="1200" kern="1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Montréal (QC)</a:t>
                      </a:r>
                      <a:br>
                        <a:rPr lang="fr-FR" sz="1100" b="1" kern="14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fr-FR" sz="1100" kern="14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4500 rue Molson</a:t>
                      </a:r>
                      <a:br>
                        <a:rPr lang="fr-FR" sz="1100" kern="14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fr-FR" sz="1100" kern="14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H1Y 0A3</a:t>
                      </a:r>
                      <a:br>
                        <a:rPr lang="fr-FR" sz="1100" kern="14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fr-FR" sz="1100" kern="14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T: [514]392-2555 | 1[888]819-2602</a:t>
                      </a:r>
                      <a:br>
                        <a:rPr lang="fr-FR" sz="1100" kern="14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fr-FR" sz="1100" kern="14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F: [514]392-1623 | 1[888]357-3820</a:t>
                      </a:r>
                      <a:endParaRPr lang="fr-FR" sz="1400" kern="1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kern="14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fr-FR" sz="1400" kern="1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Québec (QC)</a:t>
                      </a:r>
                      <a:br>
                        <a:rPr lang="fr-FR" sz="1100" b="1" kern="14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fr-FR" sz="1100" kern="14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125 rue Fortin</a:t>
                      </a:r>
                      <a:br>
                        <a:rPr lang="fr-FR" sz="1100" kern="14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fr-FR" sz="1100" kern="14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G1M 3M2</a:t>
                      </a:r>
                      <a:br>
                        <a:rPr lang="fr-FR" sz="1100" kern="14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fr-FR" sz="1100" kern="14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T: [418]682-5550 | 1[866]563-6785</a:t>
                      </a:r>
                      <a:br>
                        <a:rPr lang="fr-FR" sz="1100" kern="14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fr-FR" sz="1100" kern="14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F: [418]682-5522 | 1[866]563-6786</a:t>
                      </a:r>
                      <a:endParaRPr lang="fr-FR" sz="1400" kern="1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4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Toronto (ON)</a:t>
                      </a:r>
                      <a:endParaRPr lang="en-US" sz="1200" kern="1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4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115 Sharer Road, #2</a:t>
                      </a:r>
                      <a:endParaRPr lang="en-US" sz="1200" kern="1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4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L4L 8Z3</a:t>
                      </a:r>
                      <a:endParaRPr lang="en-US" sz="1200" kern="1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4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T: [905]265-9449 | 1[855]488-5625</a:t>
                      </a:r>
                      <a:endParaRPr lang="en-US" sz="1200" kern="1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100" kern="14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F: [905]265-1097 | 1[855]488-9700</a:t>
                      </a:r>
                      <a:endParaRPr lang="en-US" sz="1200" kern="1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kern="14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400" kern="1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864" y="1905000"/>
            <a:ext cx="2232273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-23447"/>
            <a:ext cx="1295400" cy="116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3200" dirty="0" smtClean="0">
                <a:solidFill>
                  <a:schemeClr val="tx1"/>
                </a:solidFill>
                <a:effectLst/>
              </a:rPr>
              <a:t>Power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Power Source for the System</a:t>
            </a:r>
          </a:p>
          <a:p>
            <a:pPr lvl="1"/>
            <a:r>
              <a:rPr lang="en-CA" dirty="0" smtClean="0"/>
              <a:t>Power Supply</a:t>
            </a:r>
          </a:p>
          <a:p>
            <a:pPr lvl="1"/>
            <a:r>
              <a:rPr lang="en-CA" dirty="0" smtClean="0"/>
              <a:t>Transformer</a:t>
            </a:r>
          </a:p>
          <a:p>
            <a:pPr lvl="1"/>
            <a:r>
              <a:rPr lang="en-CA" dirty="0" smtClean="0"/>
              <a:t>Battery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095500" y="6390968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600" dirty="0" smtClean="0">
                <a:latin typeface="Arial" pitchFamily="34" charset="0"/>
                <a:cs typeface="Arial" pitchFamily="34" charset="0"/>
              </a:rPr>
              <a:t>www.bgdistribution.ca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-23447"/>
            <a:ext cx="1295400" cy="116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18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3200" dirty="0" smtClean="0">
                <a:solidFill>
                  <a:schemeClr val="tx1"/>
                </a:solidFill>
                <a:effectLst/>
              </a:rPr>
              <a:t>Conductor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Wire Run</a:t>
            </a:r>
          </a:p>
          <a:p>
            <a:pPr lvl="1"/>
            <a:r>
              <a:rPr lang="en-CA" dirty="0" smtClean="0"/>
              <a:t>Wire</a:t>
            </a:r>
          </a:p>
          <a:p>
            <a:pPr lvl="1"/>
            <a:r>
              <a:rPr lang="en-CA" dirty="0" smtClean="0"/>
              <a:t>Door Loop</a:t>
            </a:r>
          </a:p>
          <a:p>
            <a:pPr lvl="1"/>
            <a:r>
              <a:rPr lang="en-CA" dirty="0" smtClean="0"/>
              <a:t>Electric Hinge</a:t>
            </a:r>
          </a:p>
          <a:p>
            <a:pPr lvl="1"/>
            <a:r>
              <a:rPr lang="en-CA" dirty="0" smtClean="0"/>
              <a:t>Power Transfer Device</a:t>
            </a:r>
          </a:p>
          <a:p>
            <a:pPr lvl="1"/>
            <a:r>
              <a:rPr lang="en-CA" dirty="0" smtClean="0"/>
              <a:t>Electric Pivot</a:t>
            </a:r>
          </a:p>
          <a:p>
            <a:pPr lvl="1"/>
            <a:r>
              <a:rPr lang="en-CA" dirty="0" smtClean="0"/>
              <a:t>Electric Continuous Hinge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095500" y="6390968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600" dirty="0" smtClean="0">
                <a:latin typeface="Arial" pitchFamily="34" charset="0"/>
                <a:cs typeface="Arial" pitchFamily="34" charset="0"/>
              </a:rPr>
              <a:t>www.bgdistribution.ca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-23447"/>
            <a:ext cx="1295400" cy="116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06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3200" dirty="0" smtClean="0">
                <a:solidFill>
                  <a:schemeClr val="tx1"/>
                </a:solidFill>
                <a:effectLst/>
              </a:rPr>
              <a:t>Switch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Control for the System</a:t>
            </a:r>
          </a:p>
          <a:p>
            <a:pPr lvl="1"/>
            <a:r>
              <a:rPr lang="en-CA" dirty="0" smtClean="0"/>
              <a:t>Card Access</a:t>
            </a:r>
          </a:p>
          <a:p>
            <a:pPr lvl="1"/>
            <a:r>
              <a:rPr lang="en-CA" dirty="0" smtClean="0"/>
              <a:t>Keypad</a:t>
            </a:r>
          </a:p>
          <a:p>
            <a:pPr lvl="1"/>
            <a:r>
              <a:rPr lang="en-CA" dirty="0" smtClean="0"/>
              <a:t>Motion Sensor</a:t>
            </a:r>
          </a:p>
          <a:p>
            <a:pPr lvl="1"/>
            <a:r>
              <a:rPr lang="en-CA" dirty="0" smtClean="0"/>
              <a:t>Key Switch</a:t>
            </a:r>
          </a:p>
          <a:p>
            <a:pPr lvl="1"/>
            <a:r>
              <a:rPr lang="en-CA" dirty="0" smtClean="0"/>
              <a:t>Pushbutton</a:t>
            </a:r>
          </a:p>
          <a:p>
            <a:pPr lvl="1"/>
            <a:r>
              <a:rPr lang="en-CA" dirty="0" smtClean="0"/>
              <a:t>Request to Exit Signal</a:t>
            </a:r>
          </a:p>
          <a:p>
            <a:pPr lvl="1"/>
            <a:r>
              <a:rPr lang="en-CA" dirty="0" smtClean="0"/>
              <a:t>Timer</a:t>
            </a:r>
          </a:p>
          <a:p>
            <a:pPr lvl="1"/>
            <a:r>
              <a:rPr lang="en-CA" dirty="0" smtClean="0"/>
              <a:t>etc.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095500" y="6390968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600" dirty="0" smtClean="0">
                <a:latin typeface="Arial" pitchFamily="34" charset="0"/>
                <a:cs typeface="Arial" pitchFamily="34" charset="0"/>
              </a:rPr>
              <a:t>www.bgdistribution.ca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-23447"/>
            <a:ext cx="1295400" cy="116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57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3200" dirty="0" smtClean="0">
                <a:solidFill>
                  <a:schemeClr val="tx1"/>
                </a:solidFill>
                <a:effectLst/>
              </a:rPr>
              <a:t>Load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Electric Locking Devices</a:t>
            </a:r>
          </a:p>
          <a:p>
            <a:pPr lvl="1"/>
            <a:r>
              <a:rPr lang="en-CA" dirty="0" smtClean="0"/>
              <a:t>Electric Strike</a:t>
            </a:r>
          </a:p>
          <a:p>
            <a:pPr lvl="1"/>
            <a:r>
              <a:rPr lang="en-CA" dirty="0" smtClean="0"/>
              <a:t>Electrified lock</a:t>
            </a:r>
          </a:p>
          <a:p>
            <a:pPr lvl="1"/>
            <a:r>
              <a:rPr lang="en-CA" dirty="0" smtClean="0"/>
              <a:t>Electrified Exit Device</a:t>
            </a:r>
          </a:p>
          <a:p>
            <a:pPr lvl="1"/>
            <a:r>
              <a:rPr lang="en-CA" dirty="0" smtClean="0"/>
              <a:t>Electromagnetic Lock</a:t>
            </a:r>
          </a:p>
          <a:p>
            <a:pPr lvl="1"/>
            <a:r>
              <a:rPr lang="en-CA" dirty="0" smtClean="0"/>
              <a:t>Electromechanical Lock</a:t>
            </a:r>
          </a:p>
          <a:p>
            <a:pPr lvl="1"/>
            <a:r>
              <a:rPr lang="en-CA" dirty="0" smtClean="0"/>
              <a:t>Automatic Operator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095500" y="6390968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600" dirty="0" smtClean="0">
                <a:latin typeface="Arial" pitchFamily="34" charset="0"/>
                <a:cs typeface="Arial" pitchFamily="34" charset="0"/>
              </a:rPr>
              <a:t>www.bgdistribution.ca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-23447"/>
            <a:ext cx="1295400" cy="116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95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3200" dirty="0" smtClean="0">
                <a:solidFill>
                  <a:schemeClr val="tx1"/>
                </a:solidFill>
                <a:effectLst/>
              </a:rPr>
              <a:t>Switch Operating Modes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Momentary</a:t>
            </a:r>
          </a:p>
          <a:p>
            <a:pPr lvl="1"/>
            <a:r>
              <a:rPr lang="en-CA" dirty="0" smtClean="0"/>
              <a:t>When pressed closes two contacts, when pressure removed opens two contacts</a:t>
            </a:r>
          </a:p>
          <a:p>
            <a:r>
              <a:rPr lang="en-CA" dirty="0" smtClean="0"/>
              <a:t>Maintained/Alternate Action</a:t>
            </a:r>
            <a:endParaRPr lang="en-US" dirty="0" smtClean="0"/>
          </a:p>
          <a:p>
            <a:pPr lvl="1"/>
            <a:r>
              <a:rPr lang="en-CA" dirty="0" smtClean="0"/>
              <a:t>When pressed closes two contacts, when pressed again opens two contacts</a:t>
            </a:r>
          </a:p>
          <a:p>
            <a:r>
              <a:rPr lang="en-CA" dirty="0" smtClean="0"/>
              <a:t>Time Delay</a:t>
            </a:r>
          </a:p>
          <a:p>
            <a:pPr lvl="1"/>
            <a:r>
              <a:rPr lang="en-CA" dirty="0" smtClean="0"/>
              <a:t>When pressed closes two contacts for a period of time, then opens two contacts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95500" y="6390968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600" dirty="0" smtClean="0">
                <a:latin typeface="Arial" pitchFamily="34" charset="0"/>
                <a:cs typeface="Arial" pitchFamily="34" charset="0"/>
              </a:rPr>
              <a:t>www.bgdistribution.ca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-23447"/>
            <a:ext cx="1295400" cy="116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85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3200" dirty="0" smtClean="0">
                <a:solidFill>
                  <a:schemeClr val="tx1"/>
                </a:solidFill>
                <a:effectLst/>
              </a:rPr>
              <a:t>Switch Terminology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Relay</a:t>
            </a:r>
          </a:p>
          <a:p>
            <a:pPr lvl="1"/>
            <a:r>
              <a:rPr lang="en-CA" dirty="0" smtClean="0"/>
              <a:t>An electrically controlled device that opens and closes electrical contacts to effect the operation od other devices in the same or another electric</a:t>
            </a:r>
          </a:p>
          <a:p>
            <a:pPr lvl="2"/>
            <a:r>
              <a:rPr lang="en-CA" dirty="0" smtClean="0"/>
              <a:t>Timer</a:t>
            </a:r>
            <a:endParaRPr lang="en-US" dirty="0" smtClean="0"/>
          </a:p>
          <a:p>
            <a:pPr lvl="2"/>
            <a:r>
              <a:rPr lang="en-CA" dirty="0" smtClean="0"/>
              <a:t>Card Reader</a:t>
            </a:r>
          </a:p>
          <a:p>
            <a:pPr lvl="2"/>
            <a:r>
              <a:rPr lang="en-CA" dirty="0" smtClean="0"/>
              <a:t>Fire Alarm Relay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95500" y="6390968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600" dirty="0" smtClean="0">
                <a:latin typeface="Arial" pitchFamily="34" charset="0"/>
                <a:cs typeface="Arial" pitchFamily="34" charset="0"/>
              </a:rPr>
              <a:t>www.bgdistribution.ca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-23447"/>
            <a:ext cx="1295400" cy="116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30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en-US" sz="3200" dirty="0">
              <a:solidFill>
                <a:schemeClr val="tx1"/>
              </a:solidFill>
              <a:effectLst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95500" y="6390968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600" dirty="0" smtClean="0">
                <a:latin typeface="Arial" pitchFamily="34" charset="0"/>
                <a:cs typeface="Arial" pitchFamily="34" charset="0"/>
              </a:rPr>
              <a:t>www.bgdistribution.ca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2476" y="1925891"/>
            <a:ext cx="4619048" cy="4057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-23447"/>
            <a:ext cx="1295400" cy="116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44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55</TotalTime>
  <Words>349</Words>
  <Application>Microsoft Office PowerPoint</Application>
  <PresentationFormat>On-screen Show (4:3)</PresentationFormat>
  <Paragraphs>129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Apex</vt:lpstr>
      <vt:lpstr>BG Distribution Training Centre</vt:lpstr>
      <vt:lpstr>Electrified Hardware System Components</vt:lpstr>
      <vt:lpstr>Power</vt:lpstr>
      <vt:lpstr>Conductor</vt:lpstr>
      <vt:lpstr>Switch</vt:lpstr>
      <vt:lpstr>Load</vt:lpstr>
      <vt:lpstr>Switch Operating Modes</vt:lpstr>
      <vt:lpstr>Switch Terminology</vt:lpstr>
      <vt:lpstr>PowerPoint Presentation</vt:lpstr>
      <vt:lpstr>PowerPoint Presentation</vt:lpstr>
      <vt:lpstr>Relay Parts</vt:lpstr>
      <vt:lpstr>Electric Wiring</vt:lpstr>
      <vt:lpstr>PowerPoint Presentation</vt:lpstr>
      <vt:lpstr>Switch Terminology</vt:lpstr>
      <vt:lpstr>PowerPoint Presentation</vt:lpstr>
      <vt:lpstr>Volt Ohm Meter</vt:lpstr>
      <vt:lpstr>Volt Ohm Meter</vt:lpstr>
      <vt:lpstr>Volt Ohm Meter</vt:lpstr>
      <vt:lpstr>Volt Ohm Meter</vt:lpstr>
      <vt:lpstr>Training Courses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BG Distribution Training Centre</dc:title>
  <dc:creator>Gabrielle Ferlatte</dc:creator>
  <cp:lastModifiedBy>Gabrielle Ferlatte</cp:lastModifiedBy>
  <cp:revision>9</cp:revision>
  <dcterms:created xsi:type="dcterms:W3CDTF">2013-10-18T18:24:37Z</dcterms:created>
  <dcterms:modified xsi:type="dcterms:W3CDTF">2013-10-18T19:59:49Z</dcterms:modified>
</cp:coreProperties>
</file>